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0" r:id="rId1"/>
  </p:sldMasterIdLst>
  <p:handoutMasterIdLst>
    <p:handoutMasterId r:id="rId16"/>
  </p:handoutMasterIdLst>
  <p:sldIdLst>
    <p:sldId id="256" r:id="rId2"/>
    <p:sldId id="305" r:id="rId3"/>
    <p:sldId id="306" r:id="rId4"/>
    <p:sldId id="307" r:id="rId5"/>
    <p:sldId id="316" r:id="rId6"/>
    <p:sldId id="309" r:id="rId7"/>
    <p:sldId id="310" r:id="rId8"/>
    <p:sldId id="311" r:id="rId9"/>
    <p:sldId id="312" r:id="rId10"/>
    <p:sldId id="317" r:id="rId11"/>
    <p:sldId id="315" r:id="rId12"/>
    <p:sldId id="314" r:id="rId13"/>
    <p:sldId id="318" r:id="rId14"/>
    <p:sldId id="313" r:id="rId15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9933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037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757CF135-54BD-4708-AB03-DFE3649D0A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6569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75" y="4273300"/>
            <a:ext cx="7772400" cy="85920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28720" y="5036825"/>
            <a:ext cx="6400800" cy="83545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bg1">
                    <a:lumMod val="9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808161-D055-43DA-A021-2099626F58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A14CF-4511-4531-A2CD-0E4F093DA9B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6C6FBD-A4E3-48A4-8E67-918B1E8255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980A85-72E8-4868-9D0A-BFB3B28B1A5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1130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0065"/>
            <a:ext cx="8229600" cy="3918803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000DB5-9F08-4AA1-A9E0-6C7F0944D92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1544" y="374900"/>
            <a:ext cx="7016195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31545" y="1544098"/>
            <a:ext cx="7016195" cy="427574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4741C1-4B0F-4610-9635-09FA27009D7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0F14F-1191-4B53-BDEB-44C73B07C9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A9D59-DE71-469D-95B3-F0C8C1DA63D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217065"/>
            <a:ext cx="8229600" cy="1143000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C000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234102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970885"/>
            <a:ext cx="4040188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6790" y="234102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6790" y="2970885"/>
            <a:ext cx="4041775" cy="3035058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 sz="1800">
                <a:solidFill>
                  <a:schemeClr val="bg1"/>
                </a:solidFill>
              </a:defRPr>
            </a:lvl3pPr>
            <a:lvl4pPr>
              <a:defRPr sz="1600">
                <a:solidFill>
                  <a:schemeClr val="bg1"/>
                </a:solidFill>
              </a:defRPr>
            </a:lvl4pPr>
            <a:lvl5pPr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03280-F702-476F-8540-1C83E14F8E8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5E844-05EF-4BF6-91E7-3303AEA34DB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598D1B-081D-4988-9128-F81936E83F2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CBC75E-40EC-4D22-AFCE-0460349C276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CD5AF1BF-47AE-4192-AD00-996B694181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  <p:sldLayoutId id="2147483782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063" y="3733800"/>
            <a:ext cx="7772400" cy="1066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AS Information Morning -August 2017</a:t>
            </a:r>
            <a:endParaRPr lang="en-GB" dirty="0"/>
          </a:p>
        </p:txBody>
      </p:sp>
      <p:pic>
        <p:nvPicPr>
          <p:cNvPr id="15363" name="Picture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1524000"/>
            <a:ext cx="4769224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Head Of Careers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Work Experience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82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Work Experience (HEAD of Careers)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>
                <a:latin typeface="Arial Black" pitchFamily="34" charset="0"/>
              </a:rPr>
              <a:t>Runs </a:t>
            </a:r>
            <a:r>
              <a:rPr lang="en-GB" b="1" u="sng" dirty="0">
                <a:latin typeface="Arial Black" pitchFamily="34" charset="0"/>
              </a:rPr>
              <a:t>25</a:t>
            </a:r>
            <a:r>
              <a:rPr lang="en-GB" b="1" u="sng" baseline="30000" dirty="0">
                <a:latin typeface="Arial Black" pitchFamily="34" charset="0"/>
              </a:rPr>
              <a:t>th</a:t>
            </a:r>
            <a:r>
              <a:rPr lang="en-GB" b="1" u="sng" dirty="0">
                <a:latin typeface="Arial Black" pitchFamily="34" charset="0"/>
              </a:rPr>
              <a:t>, 26</a:t>
            </a:r>
            <a:r>
              <a:rPr lang="en-GB" b="1" u="sng" baseline="30000" dirty="0">
                <a:latin typeface="Arial Black" pitchFamily="34" charset="0"/>
              </a:rPr>
              <a:t>th</a:t>
            </a:r>
            <a:r>
              <a:rPr lang="en-GB" b="1" u="sng" dirty="0">
                <a:latin typeface="Arial Black" pitchFamily="34" charset="0"/>
              </a:rPr>
              <a:t>,  27</a:t>
            </a:r>
            <a:r>
              <a:rPr lang="en-GB" b="1" u="sng" baseline="30000" dirty="0">
                <a:latin typeface="Arial Black" pitchFamily="34" charset="0"/>
              </a:rPr>
              <a:t>th</a:t>
            </a:r>
            <a:r>
              <a:rPr lang="en-GB" b="1" u="sng" dirty="0">
                <a:latin typeface="Arial Black" pitchFamily="34" charset="0"/>
              </a:rPr>
              <a:t> of October</a:t>
            </a:r>
            <a:r>
              <a:rPr lang="en-GB" dirty="0"/>
              <a:t> (</a:t>
            </a:r>
            <a:r>
              <a:rPr lang="en-GB" dirty="0">
                <a:solidFill>
                  <a:srgbClr val="FF0000"/>
                </a:solidFill>
              </a:rPr>
              <a:t>plus additional days on work experience October 30</a:t>
            </a:r>
            <a:r>
              <a:rPr lang="en-GB" baseline="30000" dirty="0">
                <a:solidFill>
                  <a:srgbClr val="FF0000"/>
                </a:solidFill>
              </a:rPr>
              <a:t>th</a:t>
            </a:r>
            <a:r>
              <a:rPr lang="en-GB" dirty="0">
                <a:solidFill>
                  <a:srgbClr val="FF0000"/>
                </a:solidFill>
              </a:rPr>
              <a:t> and 31</a:t>
            </a:r>
            <a:r>
              <a:rPr lang="en-GB" baseline="30000" dirty="0">
                <a:solidFill>
                  <a:srgbClr val="FF0000"/>
                </a:solidFill>
              </a:rPr>
              <a:t>st</a:t>
            </a:r>
            <a:r>
              <a:rPr lang="en-GB" dirty="0"/>
              <a:t>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/>
              <a:t>Email sent to parents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Responsibility of student </a:t>
            </a:r>
            <a:r>
              <a:rPr lang="en-GB" dirty="0"/>
              <a:t>to organise his placement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95987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Work Experience (HEAD of Careers)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3200" b="1" dirty="0"/>
              <a:t>29% </a:t>
            </a:r>
            <a:r>
              <a:rPr lang="en-GB" b="1" dirty="0"/>
              <a:t>of employers say experience is </a:t>
            </a:r>
            <a:r>
              <a:rPr lang="en-GB" sz="3200" b="1" dirty="0"/>
              <a:t>critical</a:t>
            </a:r>
            <a:r>
              <a:rPr lang="en-GB" b="1" dirty="0"/>
              <a:t> when recruiting young people, and a further </a:t>
            </a:r>
            <a:r>
              <a:rPr lang="en-GB" sz="3200" b="1" dirty="0"/>
              <a:t>45% </a:t>
            </a:r>
            <a:r>
              <a:rPr lang="en-GB" b="1" dirty="0"/>
              <a:t>say it is </a:t>
            </a:r>
            <a:r>
              <a:rPr lang="en-GB" sz="3200" b="1" dirty="0"/>
              <a:t>significant</a:t>
            </a:r>
            <a:r>
              <a:rPr lang="en-GB" b="1" dirty="0"/>
              <a:t>. </a:t>
            </a:r>
            <a:r>
              <a:rPr lang="en-GB" dirty="0"/>
              <a:t>(UK Commission for Employment &amp; Skills)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i="1" dirty="0"/>
              <a:t>Preparing for Success: A Careers Strategy 2015-2020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b="1" dirty="0"/>
              <a:t>Policy Commitment 3 </a:t>
            </a:r>
            <a:r>
              <a:rPr lang="en-GB" dirty="0"/>
              <a:t>=&gt; </a:t>
            </a:r>
            <a:r>
              <a:rPr lang="en-GB" sz="3200" b="1" dirty="0"/>
              <a:t>Work Experience </a:t>
            </a:r>
            <a:r>
              <a:rPr lang="en-GB" dirty="0"/>
              <a:t>(Dept. of Ed. &amp; Dept. of Economy)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5949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Mrs McGrath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Arrangements for Rest of Moring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4734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smtClean="0">
                <a:solidFill>
                  <a:schemeClr val="accent1">
                    <a:lumMod val="75000"/>
                  </a:schemeClr>
                </a:solidFill>
              </a:rPr>
              <a:t>Arrangements for rest of Morning (CMG)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Opportunity now to go around and talk to teachers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Parents may want to focus on subjects they feel their son has concerns about or are unsure about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Fill out form and leave it with (</a:t>
            </a:r>
            <a:r>
              <a:rPr lang="en-GB" sz="2800" dirty="0" err="1" smtClean="0"/>
              <a:t>CMcG</a:t>
            </a:r>
            <a:r>
              <a:rPr lang="en-GB" sz="2800" dirty="0" smtClean="0"/>
              <a:t>) before you leave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Gather in Assembly Hall </a:t>
            </a:r>
            <a:r>
              <a:rPr lang="en-GB" sz="2800" b="1" dirty="0" smtClean="0"/>
              <a:t>Period 1 on Friday </a:t>
            </a:r>
            <a:r>
              <a:rPr lang="en-GB" sz="2800" dirty="0" smtClean="0"/>
              <a:t>to finalise form classes and subject choices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Students doing subjects in Sacred Heart to meet in the foyer at 11.30 pm Sharp (Mr Grogan)</a:t>
            </a:r>
          </a:p>
        </p:txBody>
      </p:sp>
    </p:spTree>
    <p:extLst>
      <p:ext uri="{BB962C8B-B14F-4D97-AF65-F5344CB8AC3E}">
        <p14:creationId xmlns:p14="http://schemas.microsoft.com/office/powerpoint/2010/main" val="29320317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54063" y="4273550"/>
            <a:ext cx="7772400" cy="858838"/>
          </a:xfrm>
        </p:spPr>
        <p:txBody>
          <a:bodyPr rtlCol="0"/>
          <a:lstStyle/>
          <a:p>
            <a:pPr fontAlgn="auto">
              <a:spcAft>
                <a:spcPts val="0"/>
              </a:spcAft>
              <a:defRPr/>
            </a:pPr>
            <a:r>
              <a:rPr lang="en-GB" dirty="0" smtClean="0"/>
              <a:t>Head of Senior School</a:t>
            </a:r>
            <a:endParaRPr lang="en-GB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28838" y="5037138"/>
            <a:ext cx="6400800" cy="835025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400" b="1" dirty="0" err="1" smtClean="0"/>
              <a:t>Mr</a:t>
            </a:r>
            <a:r>
              <a:rPr lang="en-US" sz="4400" b="1" dirty="0" smtClean="0"/>
              <a:t> O’ Shea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229600" cy="45293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Move From GCSE to A Level (VP)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33400" y="2971800"/>
            <a:ext cx="8229600" cy="3126335"/>
          </a:xfrm>
        </p:spPr>
        <p:txBody>
          <a:bodyPr/>
          <a:lstStyle/>
          <a:p>
            <a:pPr eaLnBrk="1" hangingPunct="1"/>
            <a:r>
              <a:rPr lang="en-GB" dirty="0" smtClean="0"/>
              <a:t>Move to post compulsory education</a:t>
            </a:r>
          </a:p>
          <a:p>
            <a:pPr eaLnBrk="1" hangingPunct="1"/>
            <a:r>
              <a:rPr lang="en-GB" dirty="0" smtClean="0"/>
              <a:t>Need to take responsibility for ‘Independent Learning’</a:t>
            </a:r>
          </a:p>
          <a:p>
            <a:pPr eaLnBrk="1" hangingPunct="1"/>
            <a:r>
              <a:rPr lang="en-GB" dirty="0" smtClean="0"/>
              <a:t>Engage with the school as a young adult</a:t>
            </a:r>
          </a:p>
          <a:p>
            <a:pPr eaLnBrk="1" hangingPunct="1"/>
            <a:r>
              <a:rPr lang="en-GB" dirty="0" smtClean="0"/>
              <a:t>Success at A level is dependent upon the Student – success is a choice you must make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34000" y="10668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 dirty="0" smtClean="0">
                <a:solidFill>
                  <a:srgbClr val="FFFF00"/>
                </a:solidFill>
              </a:rPr>
              <a:t>Welcome</a:t>
            </a:r>
            <a:endParaRPr lang="en-GB" sz="5400" b="1" dirty="0"/>
          </a:p>
        </p:txBody>
      </p:sp>
    </p:spTree>
    <p:extLst>
      <p:ext uri="{BB962C8B-B14F-4D97-AF65-F5344CB8AC3E}">
        <p14:creationId xmlns:p14="http://schemas.microsoft.com/office/powerpoint/2010/main" val="18416519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FF00"/>
                </a:solidFill>
              </a:rPr>
              <a:t>EMA (VP)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If you are in receipt of EMA bring letter to school and you will be registered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If you miss a day or any part of a day you must bring in a free standing note indicating reason for absence.  Will be given on days grace to bring in note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If this is not done you cannot be marked present on EMA register for that week and you will loose the payment – this is Department rule and one which we must comply with</a:t>
            </a:r>
          </a:p>
        </p:txBody>
      </p:sp>
    </p:spTree>
    <p:extLst>
      <p:ext uri="{BB962C8B-B14F-4D97-AF65-F5344CB8AC3E}">
        <p14:creationId xmlns:p14="http://schemas.microsoft.com/office/powerpoint/2010/main" val="2430834775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Mrs McGrath</a:t>
            </a:r>
            <a:endParaRPr lang="en-GB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Subject Choices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5606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FF00"/>
                </a:solidFill>
              </a:rPr>
              <a:t>Subject Choices </a:t>
            </a:r>
            <a:r>
              <a:rPr lang="en-GB" sz="1800" dirty="0" smtClean="0">
                <a:solidFill>
                  <a:srgbClr val="FFFF00"/>
                </a:solidFill>
              </a:rPr>
              <a:t>(CMG)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Very important decision determining success over next 2 years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Do the subjects that </a:t>
            </a:r>
            <a:r>
              <a:rPr lang="en-GB" b="1" smtClean="0"/>
              <a:t>interest you </a:t>
            </a:r>
            <a:r>
              <a:rPr lang="en-GB" smtClean="0"/>
              <a:t>and that you are </a:t>
            </a:r>
            <a:r>
              <a:rPr lang="en-GB" b="1" smtClean="0"/>
              <a:t>likely to succeed </a:t>
            </a:r>
            <a:r>
              <a:rPr lang="en-GB" smtClean="0"/>
              <a:t>in, also make sure that your </a:t>
            </a:r>
            <a:r>
              <a:rPr lang="en-GB" b="1" smtClean="0"/>
              <a:t>choices correspond to any particular career interests </a:t>
            </a:r>
            <a:r>
              <a:rPr lang="en-GB" smtClean="0"/>
              <a:t>you might have at this stage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Listen to advice from teachers as you meet them this morning and the advice of Careers staff (use prospectuses in careers room to assist you)</a:t>
            </a:r>
          </a:p>
        </p:txBody>
      </p:sp>
    </p:spTree>
    <p:extLst>
      <p:ext uri="{BB962C8B-B14F-4D97-AF65-F5344CB8AC3E}">
        <p14:creationId xmlns:p14="http://schemas.microsoft.com/office/powerpoint/2010/main" val="411500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FF00"/>
                </a:solidFill>
              </a:rPr>
              <a:t>Subject Choices – Career Advice (CMG)</a:t>
            </a:r>
            <a:br>
              <a:rPr lang="en-GB" dirty="0" smtClean="0">
                <a:solidFill>
                  <a:srgbClr val="FFFF00"/>
                </a:solidFill>
              </a:rPr>
            </a:br>
            <a:endParaRPr lang="en-GB" dirty="0" smtClean="0">
              <a:solidFill>
                <a:srgbClr val="FFFF00"/>
              </a:solidFill>
            </a:endParaRP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981200"/>
            <a:ext cx="8229600" cy="4449763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600" dirty="0" smtClean="0"/>
              <a:t>Please ensure that you think your options through carefully before finalising your options form;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Some minor rules: </a:t>
            </a: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b="1" dirty="0" smtClean="0"/>
              <a:t>Not more than 2 out of 4 practical subjects</a:t>
            </a:r>
            <a:r>
              <a:rPr lang="en-GB" sz="2400" dirty="0" smtClean="0"/>
              <a:t>;</a:t>
            </a: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Try and mix Science/Maths disciplines with Humanities as universities keen on this</a:t>
            </a:r>
          </a:p>
          <a:p>
            <a:pPr marL="640080" lvl="1"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/>
              <a:t>Two English A levels will not be accepted together in R of Ireland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u="sng" dirty="0" smtClean="0"/>
              <a:t>PLEASE CHECK university websites </a:t>
            </a:r>
            <a:r>
              <a:rPr lang="en-GB" sz="2800" dirty="0" smtClean="0"/>
              <a:t>for subjects required for your possible career choices !!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GB" sz="2800" dirty="0" smtClean="0"/>
          </a:p>
        </p:txBody>
      </p:sp>
    </p:spTree>
    <p:extLst>
      <p:ext uri="{BB962C8B-B14F-4D97-AF65-F5344CB8AC3E}">
        <p14:creationId xmlns:p14="http://schemas.microsoft.com/office/powerpoint/2010/main" val="10871678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Subject choice (CMG)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All returning students have picked four A level subjects  - </a:t>
            </a:r>
            <a:r>
              <a:rPr lang="en-GB" sz="2800" i="1" dirty="0" smtClean="0"/>
              <a:t>you have this information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If you want to keep these choices simply see the relevant HOD and fill in the form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800" dirty="0" smtClean="0"/>
              <a:t>If you want to change one or more of your original choices </a:t>
            </a:r>
            <a:r>
              <a:rPr lang="en-GB" sz="2800" b="1" dirty="0" smtClean="0"/>
              <a:t>read the form carefully regarding what subjects are full (bold print)</a:t>
            </a:r>
            <a:r>
              <a:rPr lang="en-GB" sz="2800" dirty="0" smtClean="0"/>
              <a:t>and if you wish to do one of these put it as subject number 5 which will replace the 4</a:t>
            </a:r>
            <a:r>
              <a:rPr lang="en-GB" sz="2800" baseline="30000" dirty="0" smtClean="0"/>
              <a:t>th</a:t>
            </a:r>
            <a:r>
              <a:rPr lang="en-GB" sz="2800" dirty="0" smtClean="0"/>
              <a:t> subject if you can be accommodated.</a:t>
            </a:r>
          </a:p>
        </p:txBody>
      </p:sp>
    </p:spTree>
    <p:extLst>
      <p:ext uri="{BB962C8B-B14F-4D97-AF65-F5344CB8AC3E}">
        <p14:creationId xmlns:p14="http://schemas.microsoft.com/office/powerpoint/2010/main" val="25508243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Subject Choice Form (CMG)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z="2000" b="1" dirty="0" smtClean="0"/>
              <a:t>Please collect a new form before leaving the hall this am</a:t>
            </a:r>
          </a:p>
          <a:p>
            <a:pPr eaLnBrk="1" hangingPunct="1"/>
            <a:r>
              <a:rPr lang="en-GB" sz="2000" b="1" dirty="0" smtClean="0"/>
              <a:t>Fill in NAME !!!!</a:t>
            </a:r>
          </a:p>
          <a:p>
            <a:pPr eaLnBrk="1" hangingPunct="1"/>
            <a:r>
              <a:rPr lang="en-GB" dirty="0" smtClean="0"/>
              <a:t>You can pick one subject from a block</a:t>
            </a:r>
          </a:p>
          <a:p>
            <a:pPr eaLnBrk="1" hangingPunct="1"/>
            <a:r>
              <a:rPr lang="en-GB" dirty="0" smtClean="0"/>
              <a:t>Blocks based on subject choices</a:t>
            </a:r>
          </a:p>
          <a:p>
            <a:pPr eaLnBrk="1" hangingPunct="1"/>
            <a:r>
              <a:rPr lang="en-GB" dirty="0" smtClean="0"/>
              <a:t>Teachers will be in the room of the Head of Department for the subject</a:t>
            </a:r>
          </a:p>
        </p:txBody>
      </p:sp>
    </p:spTree>
    <p:extLst>
      <p:ext uri="{BB962C8B-B14F-4D97-AF65-F5344CB8AC3E}">
        <p14:creationId xmlns:p14="http://schemas.microsoft.com/office/powerpoint/2010/main" val="2570268980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723</TotalTime>
  <Words>625</Words>
  <Application>Microsoft Office PowerPoint</Application>
  <PresentationFormat>On-screen Show (4:3)</PresentationFormat>
  <Paragraphs>54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Arial Black</vt:lpstr>
      <vt:lpstr>Calibri</vt:lpstr>
      <vt:lpstr>school</vt:lpstr>
      <vt:lpstr>AS Information Morning -August 2017</vt:lpstr>
      <vt:lpstr>Head of Senior School</vt:lpstr>
      <vt:lpstr>  Move From GCSE to A Level (VP)</vt:lpstr>
      <vt:lpstr>EMA (VP)</vt:lpstr>
      <vt:lpstr>Mrs McGrath</vt:lpstr>
      <vt:lpstr>Subject Choices (CMG)</vt:lpstr>
      <vt:lpstr>Subject Choices – Career Advice (CMG) </vt:lpstr>
      <vt:lpstr>Subject choice (CMG)</vt:lpstr>
      <vt:lpstr>Subject Choice Form (CMG)</vt:lpstr>
      <vt:lpstr>Head Of Careers</vt:lpstr>
      <vt:lpstr>Work Experience (HEAD of Careers) </vt:lpstr>
      <vt:lpstr>Work Experience (HEAD of Careers) </vt:lpstr>
      <vt:lpstr>Mrs McGrath</vt:lpstr>
      <vt:lpstr>Arrangements for rest of Morning (CMG)</vt:lpstr>
    </vt:vector>
  </TitlesOfParts>
  <Manager>mgrogan827@abbey.newry.ni.sch.uk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Mc Grath;mgrogan827@abbey.newry.ni.sch.uk</dc:creator>
  <cp:lastModifiedBy>P O'Shea</cp:lastModifiedBy>
  <cp:revision>44</cp:revision>
  <cp:lastPrinted>1601-01-01T00:00:00Z</cp:lastPrinted>
  <dcterms:created xsi:type="dcterms:W3CDTF">1601-01-01T00:00:00Z</dcterms:created>
  <dcterms:modified xsi:type="dcterms:W3CDTF">2017-08-28T10:35:47Z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